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5" r:id="rId7"/>
    <p:sldId id="262" r:id="rId8"/>
    <p:sldId id="266" r:id="rId9"/>
    <p:sldId id="267" r:id="rId10"/>
    <p:sldId id="268" r:id="rId11"/>
    <p:sldId id="263" r:id="rId12"/>
    <p:sldId id="264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8D48DF-708B-4910-AC7A-62416B728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44BA14E-AB66-4C8E-BD32-ED57D148A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CDF2C8-1832-40C7-AF32-DA0A76AC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D78E841-7A4A-4220-A4BA-12744492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268B2A4-1728-42CD-B0D1-E3809761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5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CC110F8-489F-4DBF-A8FD-17A937C6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A568C75-AB8A-4088-ACB9-03F5DB11A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22BD019-8418-4DBA-AC77-D69BF4AC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F3D423A-F9AA-4B12-84A0-58049C1F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AF538D3-17B4-432B-A6A7-06D87A23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01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BB6B78C-7EAE-41E2-A8C7-6A8D75F71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A7ABD9F-2308-42AD-B2A7-B963CF1B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331B52B-8521-4FA0-8906-AAB1E4F0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2534BBF-7432-4EE4-964B-2E328F26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6804223-5E5F-44A6-B798-A0C843D7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31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CE4241E-04A5-41BC-9354-F39CEEC2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79C67C-72CF-4E3D-992D-2A6A54C3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D4A8387-DF63-484B-88AA-B8BCF86E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84400AE-A50F-4334-9C16-AA4EAEED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CC2E35C-0209-4316-A42A-35012BCA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78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83B2C6-B425-48DC-B664-8FC353409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1C12144-5064-4048-8601-9DDC1CE59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8D96A8F-332F-4310-905D-3795A549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3C32018-F201-4438-AF0B-CE8A721C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6C96016-67C6-4498-9C5A-497ABECC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8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446133-AC5D-4391-8F56-A69AF646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14D2699-74B0-4451-B093-DF430B920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508B58D-21D0-4E61-BF78-675AD163A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BFF0A82-3A03-42B2-BD75-8FA40588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C6398CDA-3F76-4C76-A01C-C8856E77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1CCA7B4-1E74-4B0F-8C0B-54FCF716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82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59D8BC-0F41-402F-95AF-A1799143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75E2D5D-3CC5-4CDE-87A3-EB128A52B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29CBF25-CE67-4780-8455-4CDD93A8D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7050CCC8-8BA6-4AF9-9BDF-6370F810C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F232FFA9-5550-46B9-A79D-472B5AF28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A99B3E90-8F47-41E7-BC23-65C55305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7B1FE33C-362D-4B67-9759-F301D46E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9A3554A-43E2-42C5-A4BE-48790E87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4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5E2642-B15F-4B36-8E58-511AC8D0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302BD53A-F81E-4EA0-A121-F77BE637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B2B10C89-0F58-4F59-BBC7-FBC22804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A91CF54E-7E91-41DF-8D60-0AA2B3D1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3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9D84407-1EB1-419E-A392-B1F69D83D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C0BE90AE-DBA0-4420-978C-85AB170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297B15E-FBFF-4572-B5D5-6C6DAC60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49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B1B911-62EF-49F1-B13D-91E7089F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243D33B-6B78-4F08-BC4D-765C788B6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CBA5709-7FEE-4CE0-A86A-FA8B9E06F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B143BFC-80F2-459A-BE2E-0DC37D68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DA00CC8-C2EE-4012-9AFE-E83C8161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7EE7EA8-0907-4543-85D7-7B182EEE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02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2560602-AE33-4B16-86F4-CF0599B0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1FB2BCB4-CD1E-40AE-89F1-FDA729405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D87AC73-9813-480E-8704-BA41AA270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EC25502-8BE5-492B-9FF0-89A6093F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C69C8DD-7327-4132-B11C-D6F3B582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D6EE41E-5D0D-4651-81F1-280C121B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EBEBC10-1025-4C1E-9900-FA58278B6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4136772-39CA-47FA-A49D-BD2B342BC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42BC9FF-2347-4100-9CC9-65F40F889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A308-D73D-46AC-8AD6-259176C97252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02A0DB8-FB83-47E7-A21A-836E940D9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489C28B-537A-41A4-9B55-0580F8347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C450-EAD8-4BCF-8056-56F5AB297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01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6103CA72-EE77-43FE-9DAD-2B0F4736F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7078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01F98AD2-79A0-4071-AE10-8F3377E6478F}"/>
              </a:ext>
            </a:extLst>
          </p:cNvPr>
          <p:cNvSpPr txBox="1"/>
          <p:nvPr/>
        </p:nvSpPr>
        <p:spPr>
          <a:xfrm>
            <a:off x="5724939" y="6281531"/>
            <a:ext cx="646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Assessoria: Pe. Leonardo José de Souza Pinheiro</a:t>
            </a:r>
          </a:p>
        </p:txBody>
      </p:sp>
    </p:spTree>
    <p:extLst>
      <p:ext uri="{BB962C8B-B14F-4D97-AF65-F5344CB8AC3E}">
        <p14:creationId xmlns:p14="http://schemas.microsoft.com/office/powerpoint/2010/main" val="5889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D6432C66-0C95-4EBE-8FF8-C6B61A7FACDB}"/>
              </a:ext>
            </a:extLst>
          </p:cNvPr>
          <p:cNvSpPr/>
          <p:nvPr/>
        </p:nvSpPr>
        <p:spPr>
          <a:xfrm>
            <a:off x="1690467" y="270866"/>
            <a:ext cx="1002792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FF0000"/>
                </a:solidFill>
                <a:latin typeface="PalatinoLinotype-Roman"/>
              </a:rPr>
              <a:t>Reconhecer</a:t>
            </a:r>
            <a:r>
              <a:rPr lang="pt-BR" sz="2600" dirty="0">
                <a:latin typeface="PalatinoLinotype-Roman"/>
              </a:rPr>
              <a:t> que </a:t>
            </a:r>
            <a:r>
              <a:rPr lang="pt-BR" sz="2600" dirty="0">
                <a:solidFill>
                  <a:srgbClr val="FF0000"/>
                </a:solidFill>
                <a:latin typeface="PalatinoLinotype-Roman"/>
              </a:rPr>
              <a:t>o trabalho dos meios de comunicação social de inspiração católica </a:t>
            </a:r>
            <a:r>
              <a:rPr lang="pt-BR" sz="2600" dirty="0">
                <a:latin typeface="PalatinoLinotype-Roman"/>
              </a:rPr>
              <a:t>é um dom de Deus para a Igreja no Brasil. Suas transmissões, sobretudo das missas, atingem um enorme contingente de fiéis que não podem ir às igrejas. Pela influência que exercem nas comunidades locais e por sua importância para a catequese e evangelização, que as missas televisionadas e transmitidas pelo rádio e pela internet, estejam em conformidade com as normas litúrgicas e as orientações aprovadas e já divulgadas pela CNBB. A revisão das práticas litúrgicas, considerando a teologia e a eclesiologia do Concílio Vaticano II, poderá favorecer um grande passo para a evangelização no Brasil. Que os responsáveis acolham o acompanhamento e a assessoria das Comissões Episcopais para a Liturgia e para a Comunicação, em vista da construção conjunta de uma linguagem litúrgica que garanta a unidade na diversidade.</a:t>
            </a:r>
            <a:endParaRPr lang="pt-BR" sz="2600" dirty="0"/>
          </a:p>
        </p:txBody>
      </p:sp>
      <p:sp>
        <p:nvSpPr>
          <p:cNvPr id="3" name="Sinal de Subtração 2">
            <a:extLst>
              <a:ext uri="{FF2B5EF4-FFF2-40B4-BE49-F238E27FC236}">
                <a16:creationId xmlns="" xmlns:a16="http://schemas.microsoft.com/office/drawing/2014/main" id="{FFB8E53C-7CFD-4CB8-AB72-58AFB9B68757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837F2DD7-CBD5-4911-A648-FB81719D3BDA}"/>
              </a:ext>
            </a:extLst>
          </p:cNvPr>
          <p:cNvSpPr/>
          <p:nvPr/>
        </p:nvSpPr>
        <p:spPr>
          <a:xfrm>
            <a:off x="1410" y="1313913"/>
            <a:ext cx="1389996" cy="363933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PÃO</a:t>
            </a:r>
          </a:p>
        </p:txBody>
      </p:sp>
    </p:spTree>
    <p:extLst>
      <p:ext uri="{BB962C8B-B14F-4D97-AF65-F5344CB8AC3E}">
        <p14:creationId xmlns:p14="http://schemas.microsoft.com/office/powerpoint/2010/main" val="32658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nal de Subtração 2">
            <a:extLst>
              <a:ext uri="{FF2B5EF4-FFF2-40B4-BE49-F238E27FC236}">
                <a16:creationId xmlns="" xmlns:a16="http://schemas.microsoft.com/office/drawing/2014/main" id="{2A546FB2-3EA1-4256-811E-F5FC02F23CAD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60E9D796-FA2F-4E1E-9239-3C0C63857E7C}"/>
              </a:ext>
            </a:extLst>
          </p:cNvPr>
          <p:cNvSpPr/>
          <p:nvPr/>
        </p:nvSpPr>
        <p:spPr>
          <a:xfrm>
            <a:off x="238847" y="467035"/>
            <a:ext cx="915122" cy="592393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CARIDADE</a:t>
            </a:r>
          </a:p>
        </p:txBody>
      </p:sp>
    </p:spTree>
    <p:extLst>
      <p:ext uri="{BB962C8B-B14F-4D97-AF65-F5344CB8AC3E}">
        <p14:creationId xmlns:p14="http://schemas.microsoft.com/office/powerpoint/2010/main" val="36758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nal de Subtração 1">
            <a:extLst>
              <a:ext uri="{FF2B5EF4-FFF2-40B4-BE49-F238E27FC236}">
                <a16:creationId xmlns="" xmlns:a16="http://schemas.microsoft.com/office/drawing/2014/main" id="{3758EC1C-FE95-43F4-A660-9E4D3AE045BD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CC332577-0007-4606-AE45-A2A40349F430}"/>
              </a:ext>
            </a:extLst>
          </p:cNvPr>
          <p:cNvSpPr/>
          <p:nvPr/>
        </p:nvSpPr>
        <p:spPr>
          <a:xfrm>
            <a:off x="110991" y="433308"/>
            <a:ext cx="1170833" cy="5991384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MISSÃO</a:t>
            </a:r>
          </a:p>
        </p:txBody>
      </p:sp>
    </p:spTree>
    <p:extLst>
      <p:ext uri="{BB962C8B-B14F-4D97-AF65-F5344CB8AC3E}">
        <p14:creationId xmlns:p14="http://schemas.microsoft.com/office/powerpoint/2010/main" val="33978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085B49BC-E1DC-4FCF-8461-F4AD13245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21357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DE57A50D-C39B-4271-98CB-F92580C7FCB6}"/>
              </a:ext>
            </a:extLst>
          </p:cNvPr>
          <p:cNvSpPr txBox="1"/>
          <p:nvPr/>
        </p:nvSpPr>
        <p:spPr>
          <a:xfrm>
            <a:off x="5380383" y="1317090"/>
            <a:ext cx="662608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/>
              <a:t>OBJETIVO GERAL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2400" dirty="0"/>
              <a:t>EVANGELIZAR </a:t>
            </a:r>
          </a:p>
          <a:p>
            <a:pPr algn="ctr"/>
            <a:r>
              <a:rPr lang="pt-BR" sz="2400" dirty="0"/>
              <a:t>no Brasil cada vez mais urbano,</a:t>
            </a:r>
          </a:p>
          <a:p>
            <a:pPr algn="ctr"/>
            <a:r>
              <a:rPr lang="pt-BR" sz="2400" dirty="0"/>
              <a:t>pelo anúncio da Palavra de Deus,</a:t>
            </a:r>
          </a:p>
          <a:p>
            <a:pPr algn="ctr"/>
            <a:r>
              <a:rPr lang="pt-BR" sz="2400" dirty="0"/>
              <a:t>formando discípulos e discípulas de Jesus Cristo,</a:t>
            </a:r>
          </a:p>
          <a:p>
            <a:pPr algn="ctr"/>
            <a:r>
              <a:rPr lang="pt-BR" sz="2400" dirty="0"/>
              <a:t>em comunidades eclesiais missionárias,</a:t>
            </a:r>
          </a:p>
          <a:p>
            <a:pPr algn="ctr"/>
            <a:r>
              <a:rPr lang="pt-BR" sz="2400" dirty="0"/>
              <a:t>à luz da evangélica opção preferencial pelos pobres, cuidando da Casa Comum </a:t>
            </a:r>
          </a:p>
          <a:p>
            <a:pPr algn="ctr"/>
            <a:r>
              <a:rPr lang="pt-BR" sz="2400" dirty="0"/>
              <a:t>e testemunhando o Reino de Deus</a:t>
            </a:r>
          </a:p>
          <a:p>
            <a:pPr algn="ctr"/>
            <a:r>
              <a:rPr lang="pt-BR" sz="2400" dirty="0"/>
              <a:t>rumo à plenitude.</a:t>
            </a:r>
          </a:p>
        </p:txBody>
      </p:sp>
    </p:spTree>
    <p:extLst>
      <p:ext uri="{BB962C8B-B14F-4D97-AF65-F5344CB8AC3E}">
        <p14:creationId xmlns:p14="http://schemas.microsoft.com/office/powerpoint/2010/main" val="383597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nal de Subtração 10">
            <a:extLst>
              <a:ext uri="{FF2B5EF4-FFF2-40B4-BE49-F238E27FC236}">
                <a16:creationId xmlns="" xmlns:a16="http://schemas.microsoft.com/office/drawing/2014/main" id="{B5F60437-ABDF-4287-9069-7151DA487BA3}"/>
              </a:ext>
            </a:extLst>
          </p:cNvPr>
          <p:cNvSpPr/>
          <p:nvPr/>
        </p:nvSpPr>
        <p:spPr>
          <a:xfrm rot="16200000">
            <a:off x="260354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inal de Subtração 3">
            <a:extLst>
              <a:ext uri="{FF2B5EF4-FFF2-40B4-BE49-F238E27FC236}">
                <a16:creationId xmlns="" xmlns:a16="http://schemas.microsoft.com/office/drawing/2014/main" id="{46E93B8A-155B-47EC-86D5-11F626C22353}"/>
              </a:ext>
            </a:extLst>
          </p:cNvPr>
          <p:cNvSpPr/>
          <p:nvPr/>
        </p:nvSpPr>
        <p:spPr>
          <a:xfrm rot="16200000">
            <a:off x="2707784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riângulo isósceles 7">
            <a:extLst>
              <a:ext uri="{FF2B5EF4-FFF2-40B4-BE49-F238E27FC236}">
                <a16:creationId xmlns="" xmlns:a16="http://schemas.microsoft.com/office/drawing/2014/main" id="{1F7164E9-E84B-4F4F-B9E5-79626DEBAD6A}"/>
              </a:ext>
            </a:extLst>
          </p:cNvPr>
          <p:cNvSpPr/>
          <p:nvPr/>
        </p:nvSpPr>
        <p:spPr>
          <a:xfrm>
            <a:off x="1820696" y="165468"/>
            <a:ext cx="8778239" cy="3928227"/>
          </a:xfrm>
          <a:prstGeom prst="triangle">
            <a:avLst>
              <a:gd name="adj" fmla="val 49573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uxograma: Processo 8">
            <a:extLst>
              <a:ext uri="{FF2B5EF4-FFF2-40B4-BE49-F238E27FC236}">
                <a16:creationId xmlns="" xmlns:a16="http://schemas.microsoft.com/office/drawing/2014/main" id="{2C4EC037-3F86-4CE3-9EDD-51A5A1A45FF0}"/>
              </a:ext>
            </a:extLst>
          </p:cNvPr>
          <p:cNvSpPr/>
          <p:nvPr/>
        </p:nvSpPr>
        <p:spPr>
          <a:xfrm>
            <a:off x="5666477" y="4896601"/>
            <a:ext cx="1086678" cy="19613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inal de Subtração 11">
            <a:extLst>
              <a:ext uri="{FF2B5EF4-FFF2-40B4-BE49-F238E27FC236}">
                <a16:creationId xmlns="" xmlns:a16="http://schemas.microsoft.com/office/drawing/2014/main" id="{3148215A-6093-4539-BFE6-B7486AB51FD1}"/>
              </a:ext>
            </a:extLst>
          </p:cNvPr>
          <p:cNvSpPr/>
          <p:nvPr/>
        </p:nvSpPr>
        <p:spPr>
          <a:xfrm rot="16200000">
            <a:off x="5905707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inal de Subtração 12">
            <a:extLst>
              <a:ext uri="{FF2B5EF4-FFF2-40B4-BE49-F238E27FC236}">
                <a16:creationId xmlns="" xmlns:a16="http://schemas.microsoft.com/office/drawing/2014/main" id="{BA74A7C7-8963-4A27-B17A-5F431F486FC6}"/>
              </a:ext>
            </a:extLst>
          </p:cNvPr>
          <p:cNvSpPr/>
          <p:nvPr/>
        </p:nvSpPr>
        <p:spPr>
          <a:xfrm rot="16200000">
            <a:off x="8487610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Biselado 13">
            <a:extLst>
              <a:ext uri="{FF2B5EF4-FFF2-40B4-BE49-F238E27FC236}">
                <a16:creationId xmlns="" xmlns:a16="http://schemas.microsoft.com/office/drawing/2014/main" id="{3D3CF4C9-D032-4BE7-A358-A2F8A2451D25}"/>
              </a:ext>
            </a:extLst>
          </p:cNvPr>
          <p:cNvSpPr/>
          <p:nvPr/>
        </p:nvSpPr>
        <p:spPr>
          <a:xfrm>
            <a:off x="2869809" y="4896601"/>
            <a:ext cx="975519" cy="88522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Biselado 14">
            <a:extLst>
              <a:ext uri="{FF2B5EF4-FFF2-40B4-BE49-F238E27FC236}">
                <a16:creationId xmlns="" xmlns:a16="http://schemas.microsoft.com/office/drawing/2014/main" id="{25508974-5D3A-4171-85E4-A5FFE05305B9}"/>
              </a:ext>
            </a:extLst>
          </p:cNvPr>
          <p:cNvSpPr/>
          <p:nvPr/>
        </p:nvSpPr>
        <p:spPr>
          <a:xfrm>
            <a:off x="8574304" y="4896600"/>
            <a:ext cx="975519" cy="88522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588BDAC3-7738-4A12-95E0-A214360F2ADF}"/>
              </a:ext>
            </a:extLst>
          </p:cNvPr>
          <p:cNvSpPr/>
          <p:nvPr/>
        </p:nvSpPr>
        <p:spPr>
          <a:xfrm>
            <a:off x="4037908" y="4093696"/>
            <a:ext cx="988219" cy="245701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PÃO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3B5A2339-07B5-42DD-A7B3-D8F5CA87446F}"/>
              </a:ext>
            </a:extLst>
          </p:cNvPr>
          <p:cNvSpPr/>
          <p:nvPr/>
        </p:nvSpPr>
        <p:spPr>
          <a:xfrm>
            <a:off x="1825943" y="4146807"/>
            <a:ext cx="549894" cy="261840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PALAVRA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="" xmlns:a16="http://schemas.microsoft.com/office/drawing/2014/main" id="{DBEC1F27-58DF-4F19-92D9-1FFC6181FD4C}"/>
              </a:ext>
            </a:extLst>
          </p:cNvPr>
          <p:cNvSpPr/>
          <p:nvPr/>
        </p:nvSpPr>
        <p:spPr>
          <a:xfrm>
            <a:off x="7487869" y="4024626"/>
            <a:ext cx="531684" cy="286277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19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CARIDADE</a:t>
            </a:r>
          </a:p>
        </p:txBody>
      </p:sp>
      <p:sp>
        <p:nvSpPr>
          <p:cNvPr id="23" name="Fluxograma: Processo 22">
            <a:extLst>
              <a:ext uri="{FF2B5EF4-FFF2-40B4-BE49-F238E27FC236}">
                <a16:creationId xmlns="" xmlns:a16="http://schemas.microsoft.com/office/drawing/2014/main" id="{902C5151-3292-4D64-B088-D01870DC8D98}"/>
              </a:ext>
            </a:extLst>
          </p:cNvPr>
          <p:cNvSpPr/>
          <p:nvPr/>
        </p:nvSpPr>
        <p:spPr>
          <a:xfrm>
            <a:off x="2418520" y="1808604"/>
            <a:ext cx="1350979" cy="1758462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="" xmlns:a16="http://schemas.microsoft.com/office/drawing/2014/main" id="{956D70C6-B769-4757-AA6F-FA57FD8C8E7D}"/>
              </a:ext>
            </a:extLst>
          </p:cNvPr>
          <p:cNvSpPr/>
          <p:nvPr/>
        </p:nvSpPr>
        <p:spPr>
          <a:xfrm>
            <a:off x="9976008" y="4099069"/>
            <a:ext cx="622927" cy="2713884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MISSÃO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954E51F-8FC5-484E-B15B-8EF37D9BD325}"/>
              </a:ext>
            </a:extLst>
          </p:cNvPr>
          <p:cNvSpPr txBox="1"/>
          <p:nvPr/>
        </p:nvSpPr>
        <p:spPr>
          <a:xfrm>
            <a:off x="476458" y="397048"/>
            <a:ext cx="3798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Edwardian Script ITC" panose="030303020407070D0804" pitchFamily="66" charset="0"/>
              </a:rPr>
              <a:t>A Igreja nas casas</a:t>
            </a:r>
          </a:p>
        </p:txBody>
      </p:sp>
    </p:spTree>
    <p:extLst>
      <p:ext uri="{BB962C8B-B14F-4D97-AF65-F5344CB8AC3E}">
        <p14:creationId xmlns:p14="http://schemas.microsoft.com/office/powerpoint/2010/main" val="25501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nal de Subtração 10">
            <a:extLst>
              <a:ext uri="{FF2B5EF4-FFF2-40B4-BE49-F238E27FC236}">
                <a16:creationId xmlns="" xmlns:a16="http://schemas.microsoft.com/office/drawing/2014/main" id="{B5F60437-ABDF-4287-9069-7151DA487BA3}"/>
              </a:ext>
            </a:extLst>
          </p:cNvPr>
          <p:cNvSpPr/>
          <p:nvPr/>
        </p:nvSpPr>
        <p:spPr>
          <a:xfrm rot="16200000">
            <a:off x="260354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inal de Subtração 3">
            <a:extLst>
              <a:ext uri="{FF2B5EF4-FFF2-40B4-BE49-F238E27FC236}">
                <a16:creationId xmlns="" xmlns:a16="http://schemas.microsoft.com/office/drawing/2014/main" id="{46E93B8A-155B-47EC-86D5-11F626C22353}"/>
              </a:ext>
            </a:extLst>
          </p:cNvPr>
          <p:cNvSpPr/>
          <p:nvPr/>
        </p:nvSpPr>
        <p:spPr>
          <a:xfrm rot="16200000">
            <a:off x="2707784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riângulo isósceles 7">
            <a:extLst>
              <a:ext uri="{FF2B5EF4-FFF2-40B4-BE49-F238E27FC236}">
                <a16:creationId xmlns="" xmlns:a16="http://schemas.microsoft.com/office/drawing/2014/main" id="{1F7164E9-E84B-4F4F-B9E5-79626DEBAD6A}"/>
              </a:ext>
            </a:extLst>
          </p:cNvPr>
          <p:cNvSpPr/>
          <p:nvPr/>
        </p:nvSpPr>
        <p:spPr>
          <a:xfrm>
            <a:off x="1820696" y="165468"/>
            <a:ext cx="8778239" cy="3928227"/>
          </a:xfrm>
          <a:prstGeom prst="triangle">
            <a:avLst>
              <a:gd name="adj" fmla="val 49573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uxograma: Processo 8">
            <a:extLst>
              <a:ext uri="{FF2B5EF4-FFF2-40B4-BE49-F238E27FC236}">
                <a16:creationId xmlns="" xmlns:a16="http://schemas.microsoft.com/office/drawing/2014/main" id="{2C4EC037-3F86-4CE3-9EDD-51A5A1A45FF0}"/>
              </a:ext>
            </a:extLst>
          </p:cNvPr>
          <p:cNvSpPr/>
          <p:nvPr/>
        </p:nvSpPr>
        <p:spPr>
          <a:xfrm>
            <a:off x="5666477" y="4896601"/>
            <a:ext cx="1086678" cy="19613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inal de Subtração 11">
            <a:extLst>
              <a:ext uri="{FF2B5EF4-FFF2-40B4-BE49-F238E27FC236}">
                <a16:creationId xmlns="" xmlns:a16="http://schemas.microsoft.com/office/drawing/2014/main" id="{3148215A-6093-4539-BFE6-B7486AB51FD1}"/>
              </a:ext>
            </a:extLst>
          </p:cNvPr>
          <p:cNvSpPr/>
          <p:nvPr/>
        </p:nvSpPr>
        <p:spPr>
          <a:xfrm rot="16200000">
            <a:off x="5905707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inal de Subtração 12">
            <a:extLst>
              <a:ext uri="{FF2B5EF4-FFF2-40B4-BE49-F238E27FC236}">
                <a16:creationId xmlns="" xmlns:a16="http://schemas.microsoft.com/office/drawing/2014/main" id="{BA74A7C7-8963-4A27-B17A-5F431F486FC6}"/>
              </a:ext>
            </a:extLst>
          </p:cNvPr>
          <p:cNvSpPr/>
          <p:nvPr/>
        </p:nvSpPr>
        <p:spPr>
          <a:xfrm rot="16200000">
            <a:off x="8487610" y="4141703"/>
            <a:ext cx="3671668" cy="2628620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Biselado 13">
            <a:extLst>
              <a:ext uri="{FF2B5EF4-FFF2-40B4-BE49-F238E27FC236}">
                <a16:creationId xmlns="" xmlns:a16="http://schemas.microsoft.com/office/drawing/2014/main" id="{3D3CF4C9-D032-4BE7-A358-A2F8A2451D25}"/>
              </a:ext>
            </a:extLst>
          </p:cNvPr>
          <p:cNvSpPr/>
          <p:nvPr/>
        </p:nvSpPr>
        <p:spPr>
          <a:xfrm>
            <a:off x="2869809" y="4896601"/>
            <a:ext cx="975519" cy="88522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Biselado 14">
            <a:extLst>
              <a:ext uri="{FF2B5EF4-FFF2-40B4-BE49-F238E27FC236}">
                <a16:creationId xmlns="" xmlns:a16="http://schemas.microsoft.com/office/drawing/2014/main" id="{25508974-5D3A-4171-85E4-A5FFE05305B9}"/>
              </a:ext>
            </a:extLst>
          </p:cNvPr>
          <p:cNvSpPr/>
          <p:nvPr/>
        </p:nvSpPr>
        <p:spPr>
          <a:xfrm>
            <a:off x="8574304" y="4896600"/>
            <a:ext cx="975519" cy="88522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588BDAC3-7738-4A12-95E0-A214360F2ADF}"/>
              </a:ext>
            </a:extLst>
          </p:cNvPr>
          <p:cNvSpPr/>
          <p:nvPr/>
        </p:nvSpPr>
        <p:spPr>
          <a:xfrm>
            <a:off x="4037908" y="4093696"/>
            <a:ext cx="988219" cy="245701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PÃO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3B5A2339-07B5-42DD-A7B3-D8F5CA87446F}"/>
              </a:ext>
            </a:extLst>
          </p:cNvPr>
          <p:cNvSpPr/>
          <p:nvPr/>
        </p:nvSpPr>
        <p:spPr>
          <a:xfrm>
            <a:off x="1825943" y="4146807"/>
            <a:ext cx="549894" cy="261840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PALAVRA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="" xmlns:a16="http://schemas.microsoft.com/office/drawing/2014/main" id="{DBEC1F27-58DF-4F19-92D9-1FFC6181FD4C}"/>
              </a:ext>
            </a:extLst>
          </p:cNvPr>
          <p:cNvSpPr/>
          <p:nvPr/>
        </p:nvSpPr>
        <p:spPr>
          <a:xfrm>
            <a:off x="7487869" y="4024626"/>
            <a:ext cx="531684" cy="286277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19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CARIDADE</a:t>
            </a:r>
          </a:p>
        </p:txBody>
      </p:sp>
      <p:sp>
        <p:nvSpPr>
          <p:cNvPr id="23" name="Fluxograma: Processo 22">
            <a:extLst>
              <a:ext uri="{FF2B5EF4-FFF2-40B4-BE49-F238E27FC236}">
                <a16:creationId xmlns="" xmlns:a16="http://schemas.microsoft.com/office/drawing/2014/main" id="{902C5151-3292-4D64-B088-D01870DC8D98}"/>
              </a:ext>
            </a:extLst>
          </p:cNvPr>
          <p:cNvSpPr/>
          <p:nvPr/>
        </p:nvSpPr>
        <p:spPr>
          <a:xfrm>
            <a:off x="2418520" y="1808604"/>
            <a:ext cx="1350979" cy="1758462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="" xmlns:a16="http://schemas.microsoft.com/office/drawing/2014/main" id="{956D70C6-B769-4757-AA6F-FA57FD8C8E7D}"/>
              </a:ext>
            </a:extLst>
          </p:cNvPr>
          <p:cNvSpPr/>
          <p:nvPr/>
        </p:nvSpPr>
        <p:spPr>
          <a:xfrm>
            <a:off x="9976008" y="4028731"/>
            <a:ext cx="622927" cy="2713884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MISSÃO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A909E564-D4E5-48DA-B609-148A5ACB3B3D}"/>
              </a:ext>
            </a:extLst>
          </p:cNvPr>
          <p:cNvSpPr txBox="1"/>
          <p:nvPr/>
        </p:nvSpPr>
        <p:spPr>
          <a:xfrm>
            <a:off x="8486806" y="170645"/>
            <a:ext cx="36013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Edwardian Script ITC" panose="030303020407070D0804" pitchFamily="66" charset="0"/>
              </a:rPr>
              <a:t>... Casa aberta e ampliada que se torna Igreja. </a:t>
            </a:r>
            <a:r>
              <a:rPr lang="pt-BR" sz="2800" dirty="0">
                <a:latin typeface="Edwardian Script ITC" panose="030303020407070D0804" pitchFamily="66" charset="0"/>
              </a:rPr>
              <a:t>(n. 78)</a:t>
            </a:r>
          </a:p>
        </p:txBody>
      </p:sp>
    </p:spTree>
    <p:extLst>
      <p:ext uri="{BB962C8B-B14F-4D97-AF65-F5344CB8AC3E}">
        <p14:creationId xmlns:p14="http://schemas.microsoft.com/office/powerpoint/2010/main" val="281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nal de Subtração 2">
            <a:extLst>
              <a:ext uri="{FF2B5EF4-FFF2-40B4-BE49-F238E27FC236}">
                <a16:creationId xmlns="" xmlns:a16="http://schemas.microsoft.com/office/drawing/2014/main" id="{D4D762DD-A4BA-42B7-9D89-040D9E5FBEBB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C90F1B30-73BF-48FC-9F37-ED566287EE65}"/>
              </a:ext>
            </a:extLst>
          </p:cNvPr>
          <p:cNvSpPr/>
          <p:nvPr/>
        </p:nvSpPr>
        <p:spPr>
          <a:xfrm>
            <a:off x="238847" y="562708"/>
            <a:ext cx="915122" cy="5500467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pt-BR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PALAVRA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0F916C9D-362D-4786-9DA7-72A27A91E042}"/>
              </a:ext>
            </a:extLst>
          </p:cNvPr>
          <p:cNvSpPr/>
          <p:nvPr/>
        </p:nvSpPr>
        <p:spPr>
          <a:xfrm>
            <a:off x="1448973" y="263158"/>
            <a:ext cx="1037757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Assumir o caminho de iniciação à vida cristã, de inspiração catecumenal, com a necessária reformulação da estrutura paroquial, catequética e litúrgica, com especial atenção à catequese para a recepção e vivência dos sacramentos com crianças, jovens e adultos (sacramentos da iniciação cristã e demais).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comunicação e o anúncio da pessoa de Jesus Cristo não podem ser apenas teóricos. É indispensável possibilitar experiências concretas da vida eclesial a partir da dimensão de relacionamento fraterno (At 2,4-5), diante de um contexto de forte individualização e consumo, inclusive do religioso.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Incentivar iniciativas ecumênicas de encontros fraternos e de formação bíblica em nossas comunidades.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Universalizar o acesso à Sagrada Escritura, assumindo-a como alma da missão (DV, n. 21). Cada pessoa não só deve ter uma Bíblia, como deve ser ajudada pela comunidade a fazer dela fonte de estudo, oração, celebração e ação.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22686602-28F5-49A2-9235-B6B276859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47" y="298432"/>
            <a:ext cx="1390008" cy="6261135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DAEBAF77-EB1E-48C0-BDC8-2B06BEB3C65C}"/>
              </a:ext>
            </a:extLst>
          </p:cNvPr>
          <p:cNvSpPr/>
          <p:nvPr/>
        </p:nvSpPr>
        <p:spPr>
          <a:xfrm>
            <a:off x="391190" y="856788"/>
            <a:ext cx="915122" cy="5144422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algn="ctr"/>
            <a:r>
              <a:rPr lang="pt-BR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PALAVRA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9D28D0BD-46E7-4836-898A-BBF6D1D41919}"/>
              </a:ext>
            </a:extLst>
          </p:cNvPr>
          <p:cNvSpPr/>
          <p:nvPr/>
        </p:nvSpPr>
        <p:spPr>
          <a:xfrm>
            <a:off x="1940632" y="856788"/>
            <a:ext cx="945817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Priorizar pequenas comunidades eclesiais, ao redor da Bíblia, como fruto imediato da visitação missionária.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Assumir a leitura orante da Palavra como método, por excelência, para o contato pessoal e comunitário com a Sagrada Escritura.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Implantar centros de estudo sobre a Palavra de Deus em todas as realidades da vida eclesial, contando com o suporte dos cursos de teologia, dos seminários, das faculdades e universidades católicas.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o potencial das redes sociais, desenvolver e difundir aplicativos, para que a Palavra alcance todas as pessoas em todas as situações.</a:t>
            </a:r>
          </a:p>
        </p:txBody>
      </p:sp>
    </p:spTree>
    <p:extLst>
      <p:ext uri="{BB962C8B-B14F-4D97-AF65-F5344CB8AC3E}">
        <p14:creationId xmlns:p14="http://schemas.microsoft.com/office/powerpoint/2010/main" val="226933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nal de Subtração 1">
            <a:extLst>
              <a:ext uri="{FF2B5EF4-FFF2-40B4-BE49-F238E27FC236}">
                <a16:creationId xmlns="" xmlns:a16="http://schemas.microsoft.com/office/drawing/2014/main" id="{280AB65D-CBDF-4E6F-AA34-AD171F9268C8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306AEFB6-A338-4009-A20B-458103926DE7}"/>
              </a:ext>
            </a:extLst>
          </p:cNvPr>
          <p:cNvSpPr/>
          <p:nvPr/>
        </p:nvSpPr>
        <p:spPr>
          <a:xfrm>
            <a:off x="1410" y="1313913"/>
            <a:ext cx="1389996" cy="363933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C5E50BE2-9D0B-4613-8AF9-C93ADA42891B}"/>
              </a:ext>
            </a:extLst>
          </p:cNvPr>
          <p:cNvSpPr/>
          <p:nvPr/>
        </p:nvSpPr>
        <p:spPr>
          <a:xfrm>
            <a:off x="1716259" y="549870"/>
            <a:ext cx="100161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PalatinoLinotype-Roman"/>
              </a:rPr>
              <a:t>Resgatar a </a:t>
            </a:r>
            <a:r>
              <a:rPr lang="pt-BR" sz="2800" dirty="0">
                <a:solidFill>
                  <a:srgbClr val="FF0000"/>
                </a:solidFill>
                <a:latin typeface="PalatinoLinotype-Roman"/>
              </a:rPr>
              <a:t>centralidade do domingo </a:t>
            </a:r>
            <a:r>
              <a:rPr lang="pt-BR" sz="2800" dirty="0">
                <a:latin typeface="PalatinoLinotype-Roman"/>
              </a:rPr>
              <a:t>como Dia do Senhor por meio da participação na Missa Dominical ou, faltando essa, na Celebração da Palavra...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PalatinoLinotype-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PalatinoLinotype-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Onde efetivamente não for possível celebrar a Eucaristia, realizam-se </a:t>
            </a:r>
            <a:r>
              <a:rPr lang="pt-BR" sz="2800" dirty="0">
                <a:solidFill>
                  <a:srgbClr val="FF0000"/>
                </a:solidFill>
              </a:rPr>
              <a:t>celebrações da Palavra de Deus</a:t>
            </a:r>
            <a:r>
              <a:rPr lang="pt-BR" sz="2800" dirty="0"/>
              <a:t>, com os diáconos permanentes ou com ministros leigos devidamente formados e instituídos. Importa que a comunidade não deixe de se reunir para celebrar o Dia do Senhor e os momentos importantes, tanto de alegria, quanto de dor e de esperança. Para tal, seja conhecido e valorizado o recente Documento 108 da CNBB: </a:t>
            </a:r>
            <a:r>
              <a:rPr lang="pt-BR" sz="2800" i="1" dirty="0"/>
              <a:t>Ministério e celebração da Palavra.</a:t>
            </a:r>
            <a:endParaRPr lang="pt-BR" sz="2800" dirty="0">
              <a:latin typeface="PalatinoLinotype-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01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nal de Subtração 1">
            <a:extLst>
              <a:ext uri="{FF2B5EF4-FFF2-40B4-BE49-F238E27FC236}">
                <a16:creationId xmlns="" xmlns:a16="http://schemas.microsoft.com/office/drawing/2014/main" id="{0EF1899B-E2F3-4CDD-89B3-3F8811B09D28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464A6364-8532-48C9-B299-6D44BB069FF5}"/>
              </a:ext>
            </a:extLst>
          </p:cNvPr>
          <p:cNvSpPr/>
          <p:nvPr/>
        </p:nvSpPr>
        <p:spPr>
          <a:xfrm>
            <a:off x="1410" y="1313913"/>
            <a:ext cx="1389996" cy="363933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1DC81139-A9D7-49EE-8A46-E9DFF2FCA715}"/>
              </a:ext>
            </a:extLst>
          </p:cNvPr>
          <p:cNvSpPr/>
          <p:nvPr/>
        </p:nvSpPr>
        <p:spPr>
          <a:xfrm>
            <a:off x="1767838" y="797510"/>
            <a:ext cx="96410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Incentivar a piedade popular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historicamente construída e enraizada, como caminho de aprofundamento da fé e não apenas realidade meramente cultural ou folclórica. A fé simples e encarnada deve ser acolhida e iluminada pela Palavra de Deus e por orientações da Igreja. Assim, garante-se não apenas a identidade católica, como também se evita sucumbir diante das pressões mercadológicas, com a criação artificial de devoções.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Valorizar o canto litúrgico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espaço sagrado e tudo que diz respeito ao belo como serviço à vida espiritual. Nesse sentido, incentive-se a comunhão entre as pastorais da Liturgia, da Catequese, da Cultura e da Arte Sacra.</a:t>
            </a:r>
          </a:p>
        </p:txBody>
      </p:sp>
    </p:spTree>
    <p:extLst>
      <p:ext uri="{BB962C8B-B14F-4D97-AF65-F5344CB8AC3E}">
        <p14:creationId xmlns:p14="http://schemas.microsoft.com/office/powerpoint/2010/main" val="23607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nal de Subtração 1">
            <a:extLst>
              <a:ext uri="{FF2B5EF4-FFF2-40B4-BE49-F238E27FC236}">
                <a16:creationId xmlns="" xmlns:a16="http://schemas.microsoft.com/office/drawing/2014/main" id="{8FC825FD-B26D-4B5D-B5F1-9801116CC550}"/>
              </a:ext>
            </a:extLst>
          </p:cNvPr>
          <p:cNvSpPr/>
          <p:nvPr/>
        </p:nvSpPr>
        <p:spPr>
          <a:xfrm rot="5400000">
            <a:off x="-3552036" y="510011"/>
            <a:ext cx="8496888" cy="5837978"/>
          </a:xfrm>
          <a:prstGeom prst="mathMinu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031C50BF-60A0-4D75-899A-56402CB81EB1}"/>
              </a:ext>
            </a:extLst>
          </p:cNvPr>
          <p:cNvSpPr/>
          <p:nvPr/>
        </p:nvSpPr>
        <p:spPr>
          <a:xfrm>
            <a:off x="1410" y="1313913"/>
            <a:ext cx="1389996" cy="363933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pt-B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F06569BF-AC84-4CA4-9B3E-339250D4E025}"/>
              </a:ext>
            </a:extLst>
          </p:cNvPr>
          <p:cNvSpPr/>
          <p:nvPr/>
        </p:nvSpPr>
        <p:spPr>
          <a:xfrm>
            <a:off x="1969476" y="206667"/>
            <a:ext cx="93690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Respeitar o ano litúrgico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suas especificidades, tanto no conteúdo quanto na forma. Deve-se tomar grande cuidado com celebrações peculiares realizadas para atender necessidades e interesses individuais, sem relação alguma com o tempo litúrgico em que ocorrem e que, por vezes, desfocam a importância da centralidade do Domingo e da participação na comunidade paroquial.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Zelar pela qualidade da homilia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“A homilia é o ponto de comparação para avaliar a proximidade e a capacidade de encontro de um Pastor com o seu povo. De fato, sabemos que os fiéis lhe dão muita importância; e, muitas vezes, tanto eles como os próprios ministros ordenados sofrem: uns a ouvir e os outros a pregar. É triste que assim seja” (EG, n. 135).</a:t>
            </a:r>
          </a:p>
        </p:txBody>
      </p:sp>
    </p:spTree>
    <p:extLst>
      <p:ext uri="{BB962C8B-B14F-4D97-AF65-F5344CB8AC3E}">
        <p14:creationId xmlns:p14="http://schemas.microsoft.com/office/powerpoint/2010/main" val="23671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614</TotalTime>
  <Words>870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Edwardian Script ITC</vt:lpstr>
      <vt:lpstr>PalatinoLinotype-Roman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Pe. Leonardo José Pinheiro</dc:creator>
  <cp:lastModifiedBy>Alcir</cp:lastModifiedBy>
  <cp:revision>17</cp:revision>
  <dcterms:created xsi:type="dcterms:W3CDTF">2019-07-25T19:38:40Z</dcterms:created>
  <dcterms:modified xsi:type="dcterms:W3CDTF">2019-08-24T15:47:23Z</dcterms:modified>
</cp:coreProperties>
</file>